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7" r:id="rId4"/>
    <p:sldId id="270" r:id="rId5"/>
    <p:sldId id="277" r:id="rId6"/>
    <p:sldId id="268" r:id="rId7"/>
    <p:sldId id="269" r:id="rId8"/>
    <p:sldId id="258" r:id="rId9"/>
    <p:sldId id="271" r:id="rId10"/>
    <p:sldId id="260" r:id="rId11"/>
    <p:sldId id="272" r:id="rId12"/>
    <p:sldId id="273" r:id="rId13"/>
    <p:sldId id="274" r:id="rId14"/>
    <p:sldId id="261" r:id="rId15"/>
    <p:sldId id="275" r:id="rId16"/>
    <p:sldId id="276" r:id="rId17"/>
    <p:sldId id="262" r:id="rId1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599" autoAdjust="0"/>
  </p:normalViewPr>
  <p:slideViewPr>
    <p:cSldViewPr>
      <p:cViewPr varScale="1">
        <p:scale>
          <a:sx n="118" d="100"/>
          <a:sy n="118" d="100"/>
        </p:scale>
        <p:origin x="108" y="13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6/13/2025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6/13/2025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6/13/2025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6/13/2025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8612" y="1752600"/>
            <a:ext cx="9144000" cy="1981200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Online </a:t>
            </a:r>
            <a:r>
              <a:rPr lang="en-US" b="1" dirty="0">
                <a:latin typeface="Algerian" panose="04020705040A02060702" pitchFamily="82" charset="0"/>
              </a:rPr>
              <a:t>Retail</a:t>
            </a:r>
            <a:r>
              <a:rPr lang="en-US" dirty="0">
                <a:latin typeface="Algerian" panose="04020705040A02060702" pitchFamily="82" charset="0"/>
              </a:rPr>
              <a:t> Store DB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7012" y="4343400"/>
            <a:ext cx="9143999" cy="1066800"/>
          </a:xfrm>
        </p:spPr>
        <p:txBody>
          <a:bodyPr/>
          <a:lstStyle/>
          <a:p>
            <a:r>
              <a:rPr lang="en-GB" dirty="0">
                <a:latin typeface="Algerian" panose="04020705040A02060702" pitchFamily="82" charset="0"/>
              </a:rPr>
              <a:t>Lab 3 - Logical and Physical Modelling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77">
        <p:fade/>
      </p:transition>
    </mc:Choice>
    <mc:Fallback xmlns="">
      <p:transition spd="med" advTm="557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52400"/>
            <a:ext cx="9143998" cy="3349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>
                <a:latin typeface="Algerian" panose="04020705040A02060702" pitchFamily="82" charset="0"/>
              </a:rPr>
              <a:t>SQL Queries to insert data into table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28DB4D-1ECF-C8A7-AFE7-A6DB2ED31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207340"/>
              </p:ext>
            </p:extLst>
          </p:nvPr>
        </p:nvGraphicFramePr>
        <p:xfrm>
          <a:off x="531812" y="1600200"/>
          <a:ext cx="11277600" cy="434339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638800">
                  <a:extLst>
                    <a:ext uri="{9D8B030D-6E8A-4147-A177-3AD203B41FA5}">
                      <a16:colId xmlns:a16="http://schemas.microsoft.com/office/drawing/2014/main" val="3708087472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297863564"/>
                    </a:ext>
                  </a:extLst>
                </a:gridCol>
              </a:tblGrid>
              <a:tr h="193517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INSERT INTO Customers (CustomerID, FirstName, LastName, Email, Phone, Address) VALUES</a:t>
                      </a:r>
                    </a:p>
                    <a:p>
                      <a:pPr algn="ctr"/>
                      <a:r>
                        <a:rPr lang="en-US" sz="1200" b="1" dirty="0"/>
                        <a:t>(1, 'Alice', 'Johnson', 'alice.j@email.com', '1234567890', '123 Maple St'),</a:t>
                      </a:r>
                    </a:p>
                    <a:p>
                      <a:pPr algn="ctr"/>
                      <a:r>
                        <a:rPr lang="en-US" sz="1200" b="1" dirty="0"/>
                        <a:t>(2, 'Bob', 'Smith', 'bob.s@email.com', '2345678901', '456 Oak Ave');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INSERT INTO Products (ProductID, Name, Category, Description, Price) VALUES</a:t>
                      </a:r>
                    </a:p>
                    <a:p>
                      <a:pPr algn="ctr"/>
                      <a:r>
                        <a:rPr lang="en-US" sz="1200" b="1" dirty="0"/>
                        <a:t>(101, 'Wireless Mouse', 'Electronics', 'Bluetooth ergonomic mouse', 29.99),</a:t>
                      </a:r>
                    </a:p>
                    <a:p>
                      <a:pPr algn="ctr"/>
                      <a:r>
                        <a:rPr lang="en-US" sz="1200" b="1" dirty="0"/>
                        <a:t>(102, 'Python Programming Book', 'Books', 'Comprehensive Python guide', 39.99),</a:t>
                      </a:r>
                    </a:p>
                    <a:p>
                      <a:pPr algn="ctr"/>
                      <a:r>
                        <a:rPr lang="en-US" sz="1200" b="1" dirty="0"/>
                        <a:t>(103, 'Denim Jacket', 'Clothing', 'Blue denim with classic fit', 59.99);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546014"/>
                  </a:ext>
                </a:extLst>
              </a:tr>
              <a:tr h="1204110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INSERT INTO Orders (OrderID, CustomerID, OrderDate, TotalAmount) VALUES</a:t>
                      </a:r>
                    </a:p>
                    <a:p>
                      <a:pPr algn="ctr"/>
                      <a:r>
                        <a:rPr lang="en-GB" sz="1200" b="1" dirty="0"/>
                        <a:t>(1001, 1, '2025-06-01', 69.98),</a:t>
                      </a:r>
                    </a:p>
                    <a:p>
                      <a:pPr algn="ctr"/>
                      <a:r>
                        <a:rPr lang="en-GB" sz="1200" b="1" dirty="0"/>
                        <a:t>(1002, 2, '2025-06-02', 39.99);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INSERT INTO OrderItems (OrderItemID, OrderID, ProductID, Quantity, Total) VALUES</a:t>
                      </a:r>
                    </a:p>
                    <a:p>
                      <a:pPr algn="ctr"/>
                      <a:r>
                        <a:rPr lang="en-GB" sz="1200" b="1" dirty="0"/>
                        <a:t>(5001, 1001, 101, 1, 29.99),</a:t>
                      </a:r>
                    </a:p>
                    <a:p>
                      <a:pPr algn="ctr"/>
                      <a:r>
                        <a:rPr lang="en-GB" sz="1200" b="1" dirty="0"/>
                        <a:t>(5002, 1001, 103, 1, 39.99),</a:t>
                      </a:r>
                    </a:p>
                    <a:p>
                      <a:pPr algn="ctr"/>
                      <a:r>
                        <a:rPr lang="en-GB" sz="1200" b="1" dirty="0"/>
                        <a:t>(5003, 1002, 102, 1, 39.99);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397453"/>
                  </a:ext>
                </a:extLst>
              </a:tr>
              <a:tr h="1204110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INSERT INTO Inventory (InventoryID, ProductID, StockQuantity, ReorderLevel) VALUES</a:t>
                      </a:r>
                    </a:p>
                    <a:p>
                      <a:pPr algn="ctr"/>
                      <a:r>
                        <a:rPr lang="en-GB" sz="1200" b="1" dirty="0"/>
                        <a:t>(9001, 101, 100, 20),</a:t>
                      </a:r>
                    </a:p>
                    <a:p>
                      <a:pPr algn="ctr"/>
                      <a:r>
                        <a:rPr lang="en-GB" sz="1200" b="1" dirty="0"/>
                        <a:t>(9002, 102, 75, 10),</a:t>
                      </a:r>
                    </a:p>
                    <a:p>
                      <a:pPr algn="ctr"/>
                      <a:r>
                        <a:rPr lang="en-GB" sz="1200" b="1" dirty="0"/>
                        <a:t>(9003, 103, 50, 5);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INSERT INTO Reviews (ReviewID, ProductID, CustomerID, Rating, ReviewText) VALUES</a:t>
                      </a:r>
                    </a:p>
                    <a:p>
                      <a:pPr algn="ctr"/>
                      <a:r>
                        <a:rPr lang="en-GB" sz="1200" b="1" dirty="0"/>
                        <a:t>(2001, 101, 1, 5, 'Works perfectly!'),</a:t>
                      </a:r>
                    </a:p>
                    <a:p>
                      <a:pPr algn="ctr"/>
                      <a:r>
                        <a:rPr lang="en-GB" sz="1200" b="1" dirty="0"/>
                        <a:t>(2002, 102, 2, 4, 'Very informative and helpful.');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1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167">
        <p:fade/>
      </p:transition>
    </mc:Choice>
    <mc:Fallback xmlns="">
      <p:transition spd="med" advTm="11167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973F0-4779-B61E-BE30-CD1B4A842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9445C-8688-BB1C-EABE-5C16379FD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52400"/>
            <a:ext cx="9143998" cy="3349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>
                <a:latin typeface="Algerian" panose="04020705040A02060702" pitchFamily="82" charset="0"/>
              </a:rPr>
              <a:t>SQL Execution to insert data into table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8BD0B3-7C7E-22B4-4611-8DD9526ED7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79" y="1752600"/>
            <a:ext cx="5221133" cy="365760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02D200-B6D9-0E5E-2C67-770BEBB08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3" y="1779165"/>
            <a:ext cx="5906934" cy="363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5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858">
        <p:fade/>
      </p:transition>
    </mc:Choice>
    <mc:Fallback xmlns="">
      <p:transition spd="med" advTm="7858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58C15-5482-239A-5301-C5621A2FD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3DBD-D329-D894-05D8-4DFD83D7B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52400"/>
            <a:ext cx="9143998" cy="3349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>
                <a:latin typeface="Algerian" panose="04020705040A02060702" pitchFamily="82" charset="0"/>
              </a:rPr>
              <a:t>SQL Execution to insert data into table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4FD8FD-D88F-DDBB-8544-508897E4C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905000"/>
            <a:ext cx="5484812" cy="4038601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E7F28A-1923-3433-4C5B-388511DBFF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889620"/>
            <a:ext cx="5640388" cy="405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4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36">
        <p:fade/>
      </p:transition>
    </mc:Choice>
    <mc:Fallback xmlns="">
      <p:transition spd="med" advTm="3536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22FBE-6D58-A73A-64C1-A98C4F228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E8051-CDEA-2236-4950-9DA36ABF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52400"/>
            <a:ext cx="9143998" cy="3349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>
                <a:latin typeface="Algerian" panose="04020705040A02060702" pitchFamily="82" charset="0"/>
              </a:rPr>
              <a:t>SQL Execution to insert data into table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9A1CEF-46E5-5F9B-29E5-B22B10B61E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905000"/>
            <a:ext cx="5713412" cy="3657601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89F54D-2B3B-758A-9FB8-7C51D97C65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1905000"/>
            <a:ext cx="5867400" cy="36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29">
        <p:fade/>
      </p:transition>
    </mc:Choice>
    <mc:Fallback xmlns="">
      <p:transition spd="med" advTm="3529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48736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Algerian" panose="04020705040A02060702" pitchFamily="82" charset="0"/>
              </a:rPr>
              <a:t>Validation</a:t>
            </a:r>
            <a:endParaRPr lang="en-US" sz="2400" dirty="0">
              <a:latin typeface="Algerian" panose="04020705040A02060702" pitchFamily="8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188BB2-CE74-DC50-BCED-77B70887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1476"/>
              </p:ext>
            </p:extLst>
          </p:nvPr>
        </p:nvGraphicFramePr>
        <p:xfrm>
          <a:off x="1827212" y="1599882"/>
          <a:ext cx="8228860" cy="4251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165918">
                  <a:extLst>
                    <a:ext uri="{9D8B030D-6E8A-4147-A177-3AD203B41FA5}">
                      <a16:colId xmlns:a16="http://schemas.microsoft.com/office/drawing/2014/main" val="2861624744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2648206090"/>
                    </a:ext>
                  </a:extLst>
                </a:gridCol>
              </a:tblGrid>
              <a:tr h="1600200">
                <a:tc>
                  <a:txBody>
                    <a:bodyPr/>
                    <a:lstStyle/>
                    <a:p>
                      <a:pPr marL="228600" indent="-228600">
                        <a:buAutoNum type="alphaLcParenR"/>
                      </a:pPr>
                      <a:r>
                        <a:rPr lang="en-GB" sz="1200" b="1" dirty="0"/>
                        <a:t>Check if all orders are associated with existing customers</a:t>
                      </a:r>
                    </a:p>
                    <a:p>
                      <a:pPr marL="228600" indent="-228600">
                        <a:buAutoNum type="alphaLcParenR"/>
                      </a:pPr>
                      <a:endParaRPr lang="en-GB" sz="1200" dirty="0"/>
                    </a:p>
                    <a:p>
                      <a:r>
                        <a:rPr lang="en-US" sz="1200" dirty="0"/>
                        <a:t>SELECT </a:t>
                      </a:r>
                      <a:r>
                        <a:rPr lang="en-US" sz="1200" dirty="0" err="1"/>
                        <a:t>o.OrderID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FROM Orders o</a:t>
                      </a:r>
                    </a:p>
                    <a:p>
                      <a:r>
                        <a:rPr lang="en-US" sz="1200" dirty="0"/>
                        <a:t>LEFT JOIN Customers c ON o.CustomerID = c.CustomerID</a:t>
                      </a:r>
                    </a:p>
                    <a:p>
                      <a:r>
                        <a:rPr lang="en-US" sz="1200" dirty="0"/>
                        <a:t>WHERE c.CustomerID IS NULL;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b) Find products that have not been reviewed</a:t>
                      </a:r>
                    </a:p>
                    <a:p>
                      <a:endParaRPr lang="en-GB" sz="1200" dirty="0"/>
                    </a:p>
                    <a:p>
                      <a:pPr rtl="0"/>
                      <a:r>
                        <a:rPr lang="en-GB" sz="1200" dirty="0"/>
                        <a:t>SELECT ProductID, Name FROM Products p </a:t>
                      </a:r>
                    </a:p>
                    <a:p>
                      <a:pPr rtl="0"/>
                      <a:r>
                        <a:rPr lang="en-GB" sz="1200" dirty="0"/>
                        <a:t>LEFT JOIN Reviews r </a:t>
                      </a:r>
                    </a:p>
                    <a:p>
                      <a:pPr rtl="0"/>
                      <a:r>
                        <a:rPr lang="en-GB" sz="1200" dirty="0"/>
                        <a:t>ON p.ProductID = r.ProductID</a:t>
                      </a:r>
                    </a:p>
                    <a:p>
                      <a:pPr rtl="0"/>
                      <a:r>
                        <a:rPr lang="en-GB" sz="1200" dirty="0"/>
                        <a:t> WHERE r.ProductID IS NULL;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972684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r>
                        <a:rPr lang="en-GB" sz="1200" dirty="0"/>
                        <a:t>c)  </a:t>
                      </a:r>
                    </a:p>
                    <a:p>
                      <a:r>
                        <a:rPr lang="en-GB" sz="1200" dirty="0"/>
                        <a:t>CREATE OR REPLACE VIEW </a:t>
                      </a:r>
                      <a:r>
                        <a:rPr lang="en-GB" sz="1200" dirty="0" err="1"/>
                        <a:t>ProductAverageRatings</a:t>
                      </a:r>
                      <a:r>
                        <a:rPr lang="en-GB" sz="1200" dirty="0"/>
                        <a:t> AS</a:t>
                      </a:r>
                    </a:p>
                    <a:p>
                      <a:r>
                        <a:rPr lang="en-GB" sz="1200" dirty="0"/>
                        <a:t>SELECT </a:t>
                      </a:r>
                    </a:p>
                    <a:p>
                      <a:r>
                        <a:rPr lang="en-GB" sz="1200" dirty="0"/>
                        <a:t>    p.ProductID,</a:t>
                      </a:r>
                    </a:p>
                    <a:p>
                      <a:r>
                        <a:rPr lang="en-GB" sz="1200" dirty="0"/>
                        <a:t>    p.Name,</a:t>
                      </a:r>
                    </a:p>
                    <a:p>
                      <a:r>
                        <a:rPr lang="en-GB" sz="1200" dirty="0"/>
                        <a:t>    </a:t>
                      </a:r>
                      <a:r>
                        <a:rPr lang="en-GB" sz="1200" dirty="0" err="1"/>
                        <a:t>p.Category</a:t>
                      </a:r>
                      <a:r>
                        <a:rPr lang="en-GB" sz="1200" dirty="0"/>
                        <a:t>,</a:t>
                      </a:r>
                    </a:p>
                    <a:p>
                      <a:r>
                        <a:rPr lang="en-GB" sz="1200" dirty="0"/>
                        <a:t>    </a:t>
                      </a:r>
                      <a:r>
                        <a:rPr lang="en-GB" sz="1200" dirty="0" err="1"/>
                        <a:t>p.Price</a:t>
                      </a:r>
                      <a:r>
                        <a:rPr lang="en-GB" sz="1200" dirty="0"/>
                        <a:t>,</a:t>
                      </a:r>
                    </a:p>
                    <a:p>
                      <a:r>
                        <a:rPr lang="en-GB" sz="1200" dirty="0"/>
                        <a:t>    AVG(r.Rating) AS AverageRating</a:t>
                      </a:r>
                    </a:p>
                    <a:p>
                      <a:r>
                        <a:rPr lang="en-GB" sz="1200" dirty="0"/>
                        <a:t>FROM Products p</a:t>
                      </a:r>
                    </a:p>
                    <a:p>
                      <a:r>
                        <a:rPr lang="en-GB" sz="1200" dirty="0"/>
                        <a:t>LEFT JOIN Reviews r ON p.ProductID = r.ProductID</a:t>
                      </a:r>
                    </a:p>
                    <a:p>
                      <a:r>
                        <a:rPr lang="en-GB" sz="1200" dirty="0"/>
                        <a:t>GROUP BY p.ProductID, p.Name, </a:t>
                      </a:r>
                      <a:r>
                        <a:rPr lang="en-GB" sz="1200" dirty="0" err="1"/>
                        <a:t>p.Category</a:t>
                      </a:r>
                      <a:r>
                        <a:rPr lang="en-GB" sz="1200" dirty="0"/>
                        <a:t>, </a:t>
                      </a:r>
                      <a:r>
                        <a:rPr lang="en-GB" sz="1200" dirty="0" err="1"/>
                        <a:t>p.Price</a:t>
                      </a:r>
                      <a:r>
                        <a:rPr lang="en-GB" sz="1200" dirty="0"/>
                        <a:t>;</a:t>
                      </a:r>
                    </a:p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d) </a:t>
                      </a:r>
                    </a:p>
                    <a:p>
                      <a:r>
                        <a:rPr lang="en-US" sz="1200" dirty="0"/>
                        <a:t>CREATE OR REPLACE VIEW </a:t>
                      </a:r>
                      <a:r>
                        <a:rPr lang="en-US" sz="1200" dirty="0" err="1"/>
                        <a:t>CustomerTotalSpending</a:t>
                      </a:r>
                      <a:r>
                        <a:rPr lang="en-US" sz="1200" dirty="0"/>
                        <a:t> AS</a:t>
                      </a:r>
                    </a:p>
                    <a:p>
                      <a:r>
                        <a:rPr lang="en-US" sz="1200" dirty="0"/>
                        <a:t>SELECT </a:t>
                      </a:r>
                    </a:p>
                    <a:p>
                      <a:r>
                        <a:rPr lang="en-US" sz="1200" dirty="0"/>
                        <a:t>    c.CustomerID,</a:t>
                      </a:r>
                    </a:p>
                    <a:p>
                      <a:r>
                        <a:rPr lang="en-US" sz="1200" dirty="0"/>
                        <a:t>    c.FirstName,</a:t>
                      </a:r>
                    </a:p>
                    <a:p>
                      <a:r>
                        <a:rPr lang="en-US" sz="1200" dirty="0"/>
                        <a:t>    c.LastName,</a:t>
                      </a:r>
                    </a:p>
                    <a:p>
                      <a:r>
                        <a:rPr lang="en-US" sz="1200" dirty="0"/>
                        <a:t>    c.Email,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c.Phone</a:t>
                      </a:r>
                      <a:r>
                        <a:rPr lang="en-US" sz="1200" dirty="0"/>
                        <a:t>,</a:t>
                      </a:r>
                    </a:p>
                    <a:p>
                      <a:r>
                        <a:rPr lang="en-US" sz="1200" dirty="0"/>
                        <a:t>    </a:t>
                      </a:r>
                      <a:r>
                        <a:rPr lang="en-US" sz="1200" dirty="0" err="1"/>
                        <a:t>c.Address</a:t>
                      </a:r>
                      <a:r>
                        <a:rPr lang="en-US" sz="1200" dirty="0"/>
                        <a:t>,</a:t>
                      </a:r>
                    </a:p>
                    <a:p>
                      <a:r>
                        <a:rPr lang="en-US" sz="1200" dirty="0"/>
                        <a:t>    COALESCE(SUM(o.TotalAmount), 0) AS </a:t>
                      </a:r>
                      <a:r>
                        <a:rPr lang="en-US" sz="1200" dirty="0" err="1"/>
                        <a:t>TotalSpending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FROM Customers c</a:t>
                      </a:r>
                    </a:p>
                    <a:p>
                      <a:r>
                        <a:rPr lang="en-US" sz="1200" dirty="0"/>
                        <a:t>LEFT JOIN Orders o ON c.CustomerID = o.CustomerID</a:t>
                      </a:r>
                    </a:p>
                    <a:p>
                      <a:r>
                        <a:rPr lang="en-US" sz="1200" dirty="0"/>
                        <a:t>GROUP BY c.CustomerID, c.FirstName, c.LastName, c.Email, </a:t>
                      </a:r>
                      <a:r>
                        <a:rPr lang="en-US" sz="1200" dirty="0" err="1"/>
                        <a:t>c.Phone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c.Address</a:t>
                      </a:r>
                      <a:r>
                        <a:rPr lang="en-US" sz="1200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5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786">
        <p:fade/>
      </p:transition>
    </mc:Choice>
    <mc:Fallback xmlns="">
      <p:transition spd="med" advTm="20786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94F40-83CC-7A55-660E-37A3F60DC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6580-211B-41B5-434D-E194884B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48736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Algerian" panose="04020705040A02060702" pitchFamily="82" charset="0"/>
              </a:rPr>
              <a:t>Validation</a:t>
            </a:r>
            <a:endParaRPr lang="en-US" sz="2400" dirty="0">
              <a:latin typeface="Algerian" panose="04020705040A02060702" pitchFamily="82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40CE13-8D5D-A14C-CFD5-809858AF16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1" y="1828799"/>
            <a:ext cx="5334001" cy="4114801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2DD44B-8DEE-68C8-CA88-EDC07C7F3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54" y="1828799"/>
            <a:ext cx="5791200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7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57">
        <p:fade/>
      </p:transition>
    </mc:Choice>
    <mc:Fallback xmlns="">
      <p:transition spd="med" advTm="13157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D36F7-6D9A-6986-FD72-18C5FF850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7C21E-10E2-180F-B7CC-53D4FF40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48736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Algerian" panose="04020705040A02060702" pitchFamily="82" charset="0"/>
              </a:rPr>
              <a:t>Validation</a:t>
            </a:r>
            <a:endParaRPr lang="en-US" sz="2400" dirty="0">
              <a:latin typeface="Algerian" panose="04020705040A02060702" pitchFamily="82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4D9560-7FA1-1669-EA09-285A5D3588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828800"/>
            <a:ext cx="5410200" cy="4418707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5D8014-F0B5-1C0D-6BF1-8BCA1D9BB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67" y="1828800"/>
            <a:ext cx="6170612" cy="441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8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48">
        <p:fade/>
      </p:transition>
    </mc:Choice>
    <mc:Fallback xmlns="">
      <p:transition spd="med" advTm="5648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187277-DE69-DDDF-5DD1-3831ADFFC7CD}"/>
              </a:ext>
            </a:extLst>
          </p:cNvPr>
          <p:cNvSpPr txBox="1"/>
          <p:nvPr/>
        </p:nvSpPr>
        <p:spPr>
          <a:xfrm>
            <a:off x="2132012" y="3352800"/>
            <a:ext cx="70866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06">
        <p:fade/>
      </p:transition>
    </mc:Choice>
    <mc:Fallback xmlns="">
      <p:transition spd="med" advTm="4306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215E598-6C0E-3DF7-0343-DA499162B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787637"/>
              </p:ext>
            </p:extLst>
          </p:nvPr>
        </p:nvGraphicFramePr>
        <p:xfrm>
          <a:off x="2031470" y="1600200"/>
          <a:ext cx="8125884" cy="512196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708628">
                  <a:extLst>
                    <a:ext uri="{9D8B030D-6E8A-4147-A177-3AD203B41FA5}">
                      <a16:colId xmlns:a16="http://schemas.microsoft.com/office/drawing/2014/main" val="958807842"/>
                    </a:ext>
                  </a:extLst>
                </a:gridCol>
                <a:gridCol w="2708628">
                  <a:extLst>
                    <a:ext uri="{9D8B030D-6E8A-4147-A177-3AD203B41FA5}">
                      <a16:colId xmlns:a16="http://schemas.microsoft.com/office/drawing/2014/main" val="146616830"/>
                    </a:ext>
                  </a:extLst>
                </a:gridCol>
                <a:gridCol w="2708628">
                  <a:extLst>
                    <a:ext uri="{9D8B030D-6E8A-4147-A177-3AD203B41FA5}">
                      <a16:colId xmlns:a16="http://schemas.microsoft.com/office/drawing/2014/main" val="2228389517"/>
                    </a:ext>
                  </a:extLst>
                </a:gridCol>
              </a:tblGrid>
              <a:tr h="5076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Entity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Relationships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740820"/>
                  </a:ext>
                </a:extLst>
              </a:tr>
              <a:tr h="8218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A person who places orders on the online store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/>
                        <a:t>One customer can place many orders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/>
                        <a:t>One customer can write many reviews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79064"/>
                  </a:ext>
                </a:extLst>
              </a:tr>
              <a:tr h="131710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Items sold in the online store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/>
                        <a:t>One product can appear in many order items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/>
                        <a:t>One product can have many reviews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/>
                        <a:t>One product is linked to one inventory record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688601"/>
                  </a:ext>
                </a:extLst>
              </a:tr>
              <a:tr h="7782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Represents a purchase made by a customer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/>
                        <a:t>One order belongs to one customer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/>
                        <a:t>One order can contain multiple order items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40000"/>
                  </a:ext>
                </a:extLst>
              </a:tr>
              <a:tr h="44547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OrderItem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Represents individual items in an order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/>
                        <a:t>Many order items per order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/>
                        <a:t>Many order items per product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9648858"/>
                  </a:ext>
                </a:extLst>
              </a:tr>
              <a:tr h="6363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Inventory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Tracks stock level and reorder thresholds per product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dirty="0"/>
                        <a:t>Each product has exactly one inventory record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28002"/>
                  </a:ext>
                </a:extLst>
              </a:tr>
              <a:tr h="59868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Feedback given by customers for purchased products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dirty="0"/>
                        <a:t>One review per customer per product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240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1079BA-6769-F856-0F18-5A84D5948A56}"/>
              </a:ext>
            </a:extLst>
          </p:cNvPr>
          <p:cNvSpPr txBox="1"/>
          <p:nvPr/>
        </p:nvSpPr>
        <p:spPr>
          <a:xfrm>
            <a:off x="0" y="533400"/>
            <a:ext cx="122682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2400" dirty="0">
                <a:latin typeface="Algerian" panose="04020705040A02060702" pitchFamily="82" charset="0"/>
              </a:rPr>
              <a:t>Business Definition Table </a:t>
            </a:r>
            <a:endParaRPr lang="en-US" sz="2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649">
        <p:fade/>
      </p:transition>
    </mc:Choice>
    <mc:Fallback xmlns="">
      <p:transition spd="med" advTm="27649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533400"/>
            <a:ext cx="9143998" cy="4111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>
                <a:latin typeface="Algerian" panose="04020705040A02060702" pitchFamily="82" charset="0"/>
              </a:rPr>
              <a:t>Entities and Attributes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F522D7-390B-7395-0552-CA216561A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750755"/>
              </p:ext>
            </p:extLst>
          </p:nvPr>
        </p:nvGraphicFramePr>
        <p:xfrm>
          <a:off x="2132012" y="1600200"/>
          <a:ext cx="8125884" cy="4892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1711957494"/>
                    </a:ext>
                  </a:extLst>
                </a:gridCol>
                <a:gridCol w="4087284">
                  <a:extLst>
                    <a:ext uri="{9D8B030D-6E8A-4147-A177-3AD203B41FA5}">
                      <a16:colId xmlns:a16="http://schemas.microsoft.com/office/drawing/2014/main" val="903726129"/>
                    </a:ext>
                  </a:extLst>
                </a:gridCol>
              </a:tblGrid>
              <a:tr h="19299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Entities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Attributes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150725"/>
                  </a:ext>
                </a:extLst>
              </a:tr>
              <a:tr h="77197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900" dirty="0"/>
                        <a:t>CustomerID (Primary Key)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900" dirty="0"/>
                        <a:t>First Name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900" dirty="0"/>
                        <a:t>Last Name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900" dirty="0"/>
                        <a:t>Email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900" dirty="0"/>
                        <a:t>Phone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900" dirty="0"/>
                        <a:t>Address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66953"/>
                  </a:ext>
                </a:extLst>
              </a:tr>
              <a:tr h="6561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900" dirty="0"/>
                        <a:t>ProductID (Primary Key)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900" dirty="0"/>
                        <a:t> Name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900" dirty="0"/>
                        <a:t>Category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900" dirty="0"/>
                        <a:t>Description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900" dirty="0"/>
                        <a:t>Price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816701"/>
                  </a:ext>
                </a:extLst>
              </a:tr>
              <a:tr h="54037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OrderID(Primary Pey)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CustomerID(Foreign Key)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Order Date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Total Amount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03513"/>
                  </a:ext>
                </a:extLst>
              </a:tr>
              <a:tr h="6561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OrderItems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OrderItemID (Primary Key)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OrderID (Foreign Key)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ProductID (Foreign Key)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Quantity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Subtotal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963929"/>
                  </a:ext>
                </a:extLst>
              </a:tr>
              <a:tr h="54037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Inventory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InventoryID (Primary Key)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 ProductID (Foreign Key)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 Stock Quantity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Reorder Level</a:t>
                      </a:r>
                    </a:p>
                  </a:txBody>
                  <a:tcPr anchor="ctr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27026537"/>
                  </a:ext>
                </a:extLst>
              </a:tr>
              <a:tr h="77197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Reviews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900" dirty="0"/>
                        <a:t>ReviewID (PK)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900" dirty="0"/>
                        <a:t>ProductID (FK)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900" dirty="0"/>
                        <a:t>CustomerID (FK)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900" dirty="0"/>
                        <a:t>Rating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900" dirty="0"/>
                        <a:t>Review Text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900" dirty="0"/>
                        <a:t>Review Date</a:t>
                      </a:r>
                      <a:endParaRPr lang="en-US" sz="900" dirty="0"/>
                    </a:p>
                  </a:txBody>
                  <a:tcPr anchor="ctr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88085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850">
        <p:fade/>
      </p:transition>
    </mc:Choice>
    <mc:Fallback xmlns="">
      <p:transition spd="med" advTm="1985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FBAA3-64D0-0112-ADCA-C2A27C198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3950-C7AC-63A6-92C0-B13E37FAF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533400"/>
            <a:ext cx="9143998" cy="4111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>
                <a:latin typeface="Algerian" panose="04020705040A02060702" pitchFamily="82" charset="0"/>
              </a:rPr>
              <a:t>Normalization in Database Design</a:t>
            </a:r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91F957C-BD8D-8E29-E14B-D32A282F0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1676400"/>
            <a:ext cx="8839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6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59">
        <p:fade/>
      </p:transition>
    </mc:Choice>
    <mc:Fallback xmlns="">
      <p:transition spd="med" advTm="7559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3DBF0-B69A-F1A9-ED39-222F591CB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F1E3FF-D01E-E679-F58F-18D962B98663}"/>
              </a:ext>
            </a:extLst>
          </p:cNvPr>
          <p:cNvSpPr txBox="1"/>
          <p:nvPr/>
        </p:nvSpPr>
        <p:spPr>
          <a:xfrm>
            <a:off x="3313112" y="2438400"/>
            <a:ext cx="5562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lgerian" panose="04020705040A02060702" pitchFamily="82" charset="0"/>
              </a:rPr>
              <a:t>Relationships (Cardinality):</a:t>
            </a:r>
            <a:endParaRPr lang="en-US" sz="2000" dirty="0">
              <a:latin typeface="Algerian" panose="04020705040A02060702" pitchFamily="82" charset="0"/>
            </a:endParaRPr>
          </a:p>
          <a:p>
            <a:pPr lvl="1"/>
            <a:r>
              <a:rPr lang="en-US" sz="2000" dirty="0">
                <a:latin typeface="Algerian" panose="04020705040A02060702" pitchFamily="82" charset="0"/>
              </a:rPr>
              <a:t>Customers places Orders (1:N)</a:t>
            </a:r>
          </a:p>
          <a:p>
            <a:pPr lvl="1"/>
            <a:r>
              <a:rPr lang="en-US" sz="2000" dirty="0">
                <a:latin typeface="Algerian" panose="04020705040A02060702" pitchFamily="82" charset="0"/>
              </a:rPr>
              <a:t>Orders contains Order Item (1:N)</a:t>
            </a:r>
          </a:p>
          <a:p>
            <a:pPr lvl="1"/>
            <a:r>
              <a:rPr lang="en-US" sz="2000" dirty="0">
                <a:latin typeface="Algerian" panose="04020705040A02060702" pitchFamily="82" charset="0"/>
              </a:rPr>
              <a:t>Order Item references Products (N:1)</a:t>
            </a:r>
          </a:p>
          <a:p>
            <a:pPr lvl="1"/>
            <a:r>
              <a:rPr lang="en-US" sz="2000" dirty="0">
                <a:latin typeface="Algerian" panose="04020705040A02060702" pitchFamily="82" charset="0"/>
              </a:rPr>
              <a:t>Products has Inventory (1:1)</a:t>
            </a:r>
          </a:p>
          <a:p>
            <a:pPr lvl="1"/>
            <a:r>
              <a:rPr lang="en-US" sz="2000" dirty="0">
                <a:latin typeface="Algerian" panose="04020705040A02060702" pitchFamily="82" charset="0"/>
              </a:rPr>
              <a:t>Products receives Reviews (1:N)</a:t>
            </a:r>
          </a:p>
          <a:p>
            <a:pPr lvl="1"/>
            <a:r>
              <a:rPr lang="en-US" sz="2000" dirty="0">
                <a:latin typeface="Algerian" panose="04020705040A02060702" pitchFamily="82" charset="0"/>
              </a:rPr>
              <a:t>Customers writes Reviews (1:N)</a:t>
            </a:r>
          </a:p>
          <a:p>
            <a:r>
              <a:rPr lang="en-US" sz="2000" dirty="0">
                <a:latin typeface="Algerian" panose="04020705040A02060702" pitchFamily="82" charset="0"/>
              </a:rPr>
              <a:t> </a:t>
            </a:r>
          </a:p>
          <a:p>
            <a:pPr>
              <a:lnSpc>
                <a:spcPct val="90000"/>
              </a:lnSpc>
            </a:pPr>
            <a:endParaRPr lang="en-US" sz="2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6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247">
        <p:fade/>
      </p:transition>
    </mc:Choice>
    <mc:Fallback xmlns="">
      <p:transition spd="med" advTm="1624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Conceptual ERD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4D5B85-0699-8E46-7564-8B62C283F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89" y="1676400"/>
            <a:ext cx="9153525" cy="490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50">
        <p:fade/>
      </p:transition>
    </mc:Choice>
    <mc:Fallback xmlns="">
      <p:transition spd="med" advTm="1565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2" y="-510381"/>
            <a:ext cx="9143998" cy="1020762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Entity-Relationship Model - PHYSICAL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8CA7F3-2083-2D01-4EA8-17924A733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066800"/>
            <a:ext cx="7772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39">
        <p:fade/>
      </p:transition>
    </mc:Choice>
    <mc:Fallback xmlns="">
      <p:transition spd="med" advTm="9739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2" y="76200"/>
            <a:ext cx="9144000" cy="685800"/>
          </a:xfrm>
        </p:spPr>
        <p:txBody>
          <a:bodyPr/>
          <a:lstStyle/>
          <a:p>
            <a:pPr algn="ctr"/>
            <a:r>
              <a:rPr lang="en-US" sz="2400" b="1" dirty="0">
                <a:latin typeface="Algerian" panose="04020705040A02060702" pitchFamily="82" charset="0"/>
              </a:rPr>
              <a:t>Physical Database Design</a:t>
            </a:r>
            <a:endParaRPr lang="en-US" sz="2400" dirty="0"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383F6-0326-B472-0362-64AFA241D46F}"/>
              </a:ext>
            </a:extLst>
          </p:cNvPr>
          <p:cNvSpPr txBox="1"/>
          <p:nvPr/>
        </p:nvSpPr>
        <p:spPr>
          <a:xfrm>
            <a:off x="150812" y="685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latin typeface="Algerian" panose="04020705040A02060702" pitchFamily="82" charset="0"/>
              </a:rPr>
              <a:t>SQL Queries to create tables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AAB564A-4BF7-C236-F00C-622913812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651853"/>
              </p:ext>
            </p:extLst>
          </p:nvPr>
        </p:nvGraphicFramePr>
        <p:xfrm>
          <a:off x="1979612" y="1219200"/>
          <a:ext cx="8177742" cy="5410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238253022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1642215467"/>
                    </a:ext>
                  </a:extLst>
                </a:gridCol>
              </a:tblGrid>
              <a:tr h="1803400">
                <a:tc>
                  <a:txBody>
                    <a:bodyPr/>
                    <a:lstStyle/>
                    <a:p>
                      <a:pPr algn="ctr"/>
                      <a:r>
                        <a:rPr lang="en-GB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TABLE Customers (</a:t>
                      </a:r>
                    </a:p>
                    <a:p>
                      <a:pPr algn="ctr"/>
                      <a:r>
                        <a:rPr lang="en-GB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CustomerID INT PRIMARY KEY,</a:t>
                      </a:r>
                    </a:p>
                    <a:p>
                      <a:pPr algn="ctr"/>
                      <a:r>
                        <a:rPr lang="en-GB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FirstName VARCHAR(50),</a:t>
                      </a:r>
                    </a:p>
                    <a:p>
                      <a:pPr algn="ctr"/>
                      <a:r>
                        <a:rPr lang="en-GB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LastName VARCHAR(50),</a:t>
                      </a:r>
                    </a:p>
                    <a:p>
                      <a:pPr algn="ctr"/>
                      <a:r>
                        <a:rPr lang="en-GB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Email VARCHAR(100) UNIQUE,</a:t>
                      </a:r>
                    </a:p>
                    <a:p>
                      <a:pPr algn="ctr"/>
                      <a:r>
                        <a:rPr lang="en-GB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Phone VARCHAR(20),</a:t>
                      </a:r>
                    </a:p>
                    <a:p>
                      <a:pPr algn="ctr"/>
                      <a:r>
                        <a:rPr lang="en-GB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Address TEXT</a:t>
                      </a:r>
                    </a:p>
                    <a:p>
                      <a:pPr algn="ctr"/>
                      <a:r>
                        <a:rPr lang="en-GB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/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CREATE TABLE OrderItems (</a:t>
                      </a:r>
                    </a:p>
                    <a:p>
                      <a:pPr algn="ctr"/>
                      <a:r>
                        <a:rPr lang="en-US" sz="1000" b="1" dirty="0"/>
                        <a:t>    OrderItemID INT PRIMARY KEY,</a:t>
                      </a:r>
                    </a:p>
                    <a:p>
                      <a:pPr algn="ctr"/>
                      <a:r>
                        <a:rPr lang="en-US" sz="1000" b="1" dirty="0"/>
                        <a:t>    OrderID INT,</a:t>
                      </a:r>
                    </a:p>
                    <a:p>
                      <a:pPr algn="ctr"/>
                      <a:r>
                        <a:rPr lang="en-US" sz="1000" b="1" dirty="0"/>
                        <a:t>    ProductID INT,</a:t>
                      </a:r>
                    </a:p>
                    <a:p>
                      <a:pPr algn="ctr"/>
                      <a:r>
                        <a:rPr lang="en-US" sz="1000" b="1" dirty="0"/>
                        <a:t>    Quantity INT,</a:t>
                      </a:r>
                    </a:p>
                    <a:p>
                      <a:pPr algn="ctr"/>
                      <a:r>
                        <a:rPr lang="en-US" sz="1000" b="1" dirty="0"/>
                        <a:t>    Total DECIMAL(10, 2),</a:t>
                      </a:r>
                    </a:p>
                    <a:p>
                      <a:pPr algn="ctr"/>
                      <a:r>
                        <a:rPr lang="en-US" sz="1000" b="1" dirty="0"/>
                        <a:t>    FOREIGN KEY (OrderID) REFERENCES Orders(OrderID),</a:t>
                      </a:r>
                    </a:p>
                    <a:p>
                      <a:pPr algn="ctr"/>
                      <a:r>
                        <a:rPr lang="en-US" sz="1000" b="1" dirty="0"/>
                        <a:t>    FOREIGN KEY (ProductID) REFERENCES Products(ProductID)</a:t>
                      </a:r>
                    </a:p>
                    <a:p>
                      <a:pPr algn="ctr"/>
                      <a:r>
                        <a:rPr lang="en-US" sz="1000" b="1" dirty="0"/>
                        <a:t>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650502"/>
                  </a:ext>
                </a:extLst>
              </a:tr>
              <a:tr h="1803400"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/>
                        <a:t>CREATE TABLE Products (</a:t>
                      </a:r>
                    </a:p>
                    <a:p>
                      <a:pPr algn="ctr"/>
                      <a:r>
                        <a:rPr lang="en-GB" sz="1000" b="1" dirty="0"/>
                        <a:t>    ProductID INT PRIMARY KEY,</a:t>
                      </a:r>
                    </a:p>
                    <a:p>
                      <a:pPr algn="ctr"/>
                      <a:r>
                        <a:rPr lang="en-GB" sz="1000" b="1" dirty="0"/>
                        <a:t>    Name VARCHAR(100),</a:t>
                      </a:r>
                    </a:p>
                    <a:p>
                      <a:pPr algn="ctr"/>
                      <a:r>
                        <a:rPr lang="en-GB" sz="1000" b="1" dirty="0"/>
                        <a:t>    Category VARCHAR(50),</a:t>
                      </a:r>
                    </a:p>
                    <a:p>
                      <a:pPr algn="ctr"/>
                      <a:r>
                        <a:rPr lang="en-GB" sz="1000" b="1" dirty="0"/>
                        <a:t>    Description TEXT,</a:t>
                      </a:r>
                    </a:p>
                    <a:p>
                      <a:pPr algn="ctr"/>
                      <a:r>
                        <a:rPr lang="en-GB" sz="1000" b="1" dirty="0"/>
                        <a:t>    Price DECIMAL(10, 2)</a:t>
                      </a:r>
                    </a:p>
                    <a:p>
                      <a:pPr algn="ctr"/>
                      <a:r>
                        <a:rPr lang="en-GB" sz="1000" b="1" dirty="0"/>
                        <a:t>);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/>
                        <a:t>CREATE TABLE Inventory (</a:t>
                      </a:r>
                    </a:p>
                    <a:p>
                      <a:pPr algn="ctr"/>
                      <a:r>
                        <a:rPr lang="en-GB" sz="1000" b="1" dirty="0"/>
                        <a:t>    InventoryID INT PRIMARY KEY,</a:t>
                      </a:r>
                    </a:p>
                    <a:p>
                      <a:pPr algn="ctr"/>
                      <a:r>
                        <a:rPr lang="en-GB" sz="1000" b="1" dirty="0"/>
                        <a:t>    ProductID INT UNIQUE,</a:t>
                      </a:r>
                    </a:p>
                    <a:p>
                      <a:pPr algn="ctr"/>
                      <a:r>
                        <a:rPr lang="en-GB" sz="1000" b="1" dirty="0"/>
                        <a:t>    StockQuantity INT,</a:t>
                      </a:r>
                    </a:p>
                    <a:p>
                      <a:pPr algn="ctr"/>
                      <a:r>
                        <a:rPr lang="en-GB" sz="1000" b="1" dirty="0"/>
                        <a:t>    ReorderLevel INT,</a:t>
                      </a:r>
                    </a:p>
                    <a:p>
                      <a:pPr algn="ctr"/>
                      <a:r>
                        <a:rPr lang="en-GB" sz="1000" b="1" dirty="0"/>
                        <a:t>    FOREIGN KEY (ProductID) REFERENCES Products(ProductID)</a:t>
                      </a:r>
                    </a:p>
                    <a:p>
                      <a:pPr algn="ctr"/>
                      <a:r>
                        <a:rPr lang="en-GB" sz="1000" b="1" dirty="0"/>
                        <a:t>);</a:t>
                      </a:r>
                      <a:endParaRPr 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305495"/>
                  </a:ext>
                </a:extLst>
              </a:tr>
              <a:tr h="1803400"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GB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TABLE Orders (</a:t>
                      </a:r>
                    </a:p>
                    <a:p>
                      <a:pPr algn="ctr"/>
                      <a:r>
                        <a:rPr lang="en-GB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OrderID INT PRIMARY KEY,</a:t>
                      </a:r>
                    </a:p>
                    <a:p>
                      <a:pPr algn="ctr"/>
                      <a:r>
                        <a:rPr lang="en-GB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CustomerID INT,</a:t>
                      </a:r>
                    </a:p>
                    <a:p>
                      <a:pPr algn="ctr"/>
                      <a:r>
                        <a:rPr lang="en-GB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OrderDate DATE,</a:t>
                      </a:r>
                    </a:p>
                    <a:p>
                      <a:pPr algn="ctr"/>
                      <a:r>
                        <a:rPr lang="en-GB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TotalAmount DECIMAL(10, 2),</a:t>
                      </a:r>
                    </a:p>
                    <a:p>
                      <a:pPr algn="ctr"/>
                      <a:r>
                        <a:rPr lang="en-GB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FOREIGN KEY (CustomerID) REFERENCES Customers(CustomerID)</a:t>
                      </a:r>
                    </a:p>
                    <a:p>
                      <a:pPr algn="ctr"/>
                      <a:r>
                        <a:rPr lang="en-GB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sz="10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/>
                        <a:t>CREATE TABLE Reviews (</a:t>
                      </a:r>
                    </a:p>
                    <a:p>
                      <a:pPr algn="ctr"/>
                      <a:r>
                        <a:rPr lang="en-GB" sz="1000" b="1" dirty="0"/>
                        <a:t>    ReviewID INT PRIMARY KEY,</a:t>
                      </a:r>
                    </a:p>
                    <a:p>
                      <a:pPr algn="ctr"/>
                      <a:r>
                        <a:rPr lang="en-GB" sz="1000" b="1" dirty="0"/>
                        <a:t>    ProductID INT,</a:t>
                      </a:r>
                    </a:p>
                    <a:p>
                      <a:pPr algn="ctr"/>
                      <a:r>
                        <a:rPr lang="en-GB" sz="1000" b="1" dirty="0"/>
                        <a:t>    CustomerID INT,</a:t>
                      </a:r>
                    </a:p>
                    <a:p>
                      <a:pPr algn="ctr"/>
                      <a:r>
                        <a:rPr lang="en-GB" sz="1000" b="1" dirty="0"/>
                        <a:t>    Rating INT CHECK (Rating &gt;= 1 AND Rating &lt;= 5),</a:t>
                      </a:r>
                    </a:p>
                    <a:p>
                      <a:pPr algn="ctr"/>
                      <a:r>
                        <a:rPr lang="en-GB" sz="1000" b="1" dirty="0"/>
                        <a:t>    ReviewText TEXT,</a:t>
                      </a:r>
                    </a:p>
                    <a:p>
                      <a:pPr algn="ctr"/>
                      <a:r>
                        <a:rPr lang="en-GB" sz="1000" b="1" dirty="0"/>
                        <a:t>FOREIGN KEY (ProductID) REFERENCES Products(ProductID),</a:t>
                      </a:r>
                    </a:p>
                    <a:p>
                      <a:pPr algn="ctr"/>
                      <a:r>
                        <a:rPr lang="en-GB" sz="1000" b="1" dirty="0"/>
                        <a:t>    FOREIGN KEY (CustomerID) REFERENCES Customers(CustomerID)</a:t>
                      </a:r>
                    </a:p>
                    <a:p>
                      <a:pPr algn="ctr"/>
                      <a:r>
                        <a:rPr lang="en-GB" sz="1000" b="1" dirty="0"/>
                        <a:t>);</a:t>
                      </a:r>
                      <a:endParaRPr 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99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013">
        <p:fade/>
      </p:transition>
    </mc:Choice>
    <mc:Fallback xmlns="">
      <p:transition spd="med" advTm="24013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C3DAA-95DB-A8EC-27CC-0860D6033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2E25C-083A-0DD2-F76B-D36960E9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76200"/>
            <a:ext cx="9144000" cy="685800"/>
          </a:xfrm>
        </p:spPr>
        <p:txBody>
          <a:bodyPr/>
          <a:lstStyle/>
          <a:p>
            <a:pPr algn="ctr"/>
            <a:r>
              <a:rPr lang="en-US" sz="2400" b="1" dirty="0">
                <a:latin typeface="Algerian" panose="04020705040A02060702" pitchFamily="82" charset="0"/>
              </a:rPr>
              <a:t>Physical Database Design</a:t>
            </a:r>
            <a:endParaRPr lang="en-US" sz="2400" dirty="0"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0B573-5FEB-9349-6C83-4E44E0CCD1BF}"/>
              </a:ext>
            </a:extLst>
          </p:cNvPr>
          <p:cNvSpPr txBox="1"/>
          <p:nvPr/>
        </p:nvSpPr>
        <p:spPr>
          <a:xfrm>
            <a:off x="150812" y="685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latin typeface="Algerian" panose="04020705040A02060702" pitchFamily="82" charset="0"/>
              </a:rPr>
              <a:t>SQL Execution: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5E6C6A-BCEE-11C5-58DE-0FD5F2003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295400"/>
            <a:ext cx="9829800" cy="502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3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796">
        <p:fade/>
      </p:transition>
    </mc:Choice>
    <mc:Fallback xmlns="">
      <p:transition spd="med" advTm="7796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798</TotalTime>
  <Words>1118</Words>
  <Application>Microsoft Office PowerPoint</Application>
  <PresentationFormat>Custom</PresentationFormat>
  <Paragraphs>195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Algerian</vt:lpstr>
      <vt:lpstr>Arial</vt:lpstr>
      <vt:lpstr>Consolas</vt:lpstr>
      <vt:lpstr>Corbel</vt:lpstr>
      <vt:lpstr>Chalkboard 16x9</vt:lpstr>
      <vt:lpstr>Online Retail Store DB Design</vt:lpstr>
      <vt:lpstr>PowerPoint Presentation</vt:lpstr>
      <vt:lpstr>Entities and Attributes</vt:lpstr>
      <vt:lpstr>Normalization in Database Design</vt:lpstr>
      <vt:lpstr>PowerPoint Presentation</vt:lpstr>
      <vt:lpstr>Conceptual ERD</vt:lpstr>
      <vt:lpstr>Entity-Relationship Model - PHYSICAL</vt:lpstr>
      <vt:lpstr>Physical Database Design</vt:lpstr>
      <vt:lpstr>Physical Database Design</vt:lpstr>
      <vt:lpstr>SQL Queries to insert data into table</vt:lpstr>
      <vt:lpstr>SQL Execution to insert data into table</vt:lpstr>
      <vt:lpstr>SQL Execution to insert data into table</vt:lpstr>
      <vt:lpstr>SQL Execution to insert data into table</vt:lpstr>
      <vt:lpstr>Validation</vt:lpstr>
      <vt:lpstr>Validation</vt:lpstr>
      <vt:lpstr>Validation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Kowshal Sugunarajah</dc:creator>
  <cp:lastModifiedBy>Kowshal Sugunarajah</cp:lastModifiedBy>
  <cp:revision>25</cp:revision>
  <dcterms:created xsi:type="dcterms:W3CDTF">2025-06-06T11:57:52Z</dcterms:created>
  <dcterms:modified xsi:type="dcterms:W3CDTF">2025-06-14T02:24:45Z</dcterms:modified>
</cp:coreProperties>
</file>